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oj8Ddmd45zF6q2p7LicFw==" hashData="fMfeNF/b1UrfdKFzYHXp/FwdJt+EDlLNULgB1gTf+xcGoiTLDL82/WQ6TmWD75UZUbN8z33adjTsJ5ng98I4Nw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8D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A19462-A476-41E2-A28B-BB2FCDE96A29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F09AC5-EE17-45B2-8BB2-CAA87A5CA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257300" y="1854200"/>
            <a:ext cx="9334500" cy="4051300"/>
          </a:xfrm>
          <a:prstGeom prst="rect">
            <a:avLst/>
          </a:prstGeom>
        </p:spPr>
        <p:txBody>
          <a:bodyPr/>
          <a:lstStyle>
            <a:lvl1pPr marL="457200" indent="-457200">
              <a:buFontTx/>
              <a:buChar char="-"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257300" y="800100"/>
            <a:ext cx="9334500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076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6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38200" y="2057400"/>
            <a:ext cx="10515600" cy="3492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093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DD3F8-A838-4124-A523-389DAF6CE844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1709-7A4F-4DC7-9D0D-A3775DD8D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6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3B885-246C-4740-9375-877244718966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3F64A-B1E3-4280-93FA-455C38AFB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996238" y="22383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16BCD-6186-4270-B08A-ECE5093E9838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88075" y="5851525"/>
            <a:ext cx="46704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99188" y="223838"/>
            <a:ext cx="1776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6E11B-1D7C-4CA6-99C4-185F8C2F8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5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ECEF"/>
            </a:gs>
            <a:gs pos="17999">
              <a:srgbClr val="A8ECEF"/>
            </a:gs>
            <a:gs pos="75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0" y="6350000"/>
            <a:ext cx="9271000" cy="368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i="1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Empowered communities taking responsibility to improve their quality of life and managing their resources and capacities</a:t>
            </a:r>
          </a:p>
        </p:txBody>
      </p:sp>
      <p:pic>
        <p:nvPicPr>
          <p:cNvPr id="1027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1" b="8379"/>
          <a:stretch>
            <a:fillRect/>
          </a:stretch>
        </p:blipFill>
        <p:spPr bwMode="auto">
          <a:xfrm>
            <a:off x="9067800" y="6096000"/>
            <a:ext cx="3060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" panose="05000000000000000000" pitchFamily="2" charset="2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3900" y="1657901"/>
            <a:ext cx="9101473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cap="all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odoni MT Black" panose="02070A03080606020203" pitchFamily="18" charset="0"/>
              </a:rPr>
              <a:t>Funding</a:t>
            </a:r>
            <a:r>
              <a:rPr lang="en-US" sz="7200" b="1" cap="all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7200" b="1" cap="all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odoni MT Black" panose="02070A03080606020203" pitchFamily="18" charset="0"/>
              </a:rPr>
              <a:t>Opportunities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09600" y="700088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800">
                <a:latin typeface="Bodoni MT Black" panose="02070A03080606020203" pitchFamily="18" charset="0"/>
              </a:rPr>
              <a:t>Development Banks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2051050"/>
            <a:ext cx="10972800" cy="2611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en-US" sz="4800">
                <a:latin typeface="Bodoni MT" panose="02070603080606020203" pitchFamily="18" charset="0"/>
              </a:rPr>
              <a:t>World Bank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en-US" sz="4800">
                <a:latin typeface="Bodoni MT" panose="02070603080606020203" pitchFamily="18" charset="0"/>
              </a:rPr>
              <a:t>Land Bank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en-US" altLang="en-US" sz="4800">
              <a:latin typeface="Bodoni MT" panose="02070603080606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Erika\Downloads\0008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66688"/>
            <a:ext cx="5184775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44136" y="4503091"/>
            <a:ext cx="3456972" cy="923330"/>
          </a:xfrm>
          <a:prstGeom prst="rect">
            <a:avLst/>
          </a:prstGeom>
          <a:gradFill>
            <a:gsLst>
              <a:gs pos="0">
                <a:srgbClr val="A8ECEF"/>
              </a:gs>
              <a:gs pos="17999">
                <a:srgbClr val="A8ECEF"/>
              </a:gs>
              <a:gs pos="75000">
                <a:srgbClr val="FBFBFB"/>
              </a:gs>
              <a:gs pos="100000">
                <a:srgbClr val="D0D0D0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836613" y="666750"/>
            <a:ext cx="104584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latin typeface="Bodoni MT Black" panose="02070A03080606020203" pitchFamily="18" charset="0"/>
              </a:rPr>
              <a:t>Identifying Funding Opportunities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1068388" y="1911350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>
                <a:latin typeface="Bodoni MT" panose="02070603080606020203" pitchFamily="18" charset="0"/>
              </a:rPr>
              <a:t>There are many types of funders: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latin typeface="Bodoni MT" panose="02070603080606020203" pitchFamily="18" charset="0"/>
              </a:rPr>
              <a:t>Associations, Clubs, Corporations, Local Businesses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latin typeface="Bodoni MT" panose="02070603080606020203" pitchFamily="18" charset="0"/>
              </a:rPr>
              <a:t>Governments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latin typeface="Bodoni MT" panose="02070603080606020203" pitchFamily="18" charset="0"/>
              </a:rPr>
              <a:t>Private Institutions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latin typeface="Bodoni MT" panose="02070603080606020203" pitchFamily="18" charset="0"/>
              </a:rPr>
              <a:t>Foundations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latin typeface="Bodoni MT" panose="02070603080606020203" pitchFamily="18" charset="0"/>
              </a:rPr>
              <a:t>Individuals </a:t>
            </a:r>
          </a:p>
          <a:p>
            <a:pPr lvl="1"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6600">
                <a:latin typeface="Bodoni MT Black" panose="02070A03080606020203" pitchFamily="18" charset="0"/>
              </a:rPr>
              <a:t>Tips</a:t>
            </a:r>
            <a:endParaRPr lang="en-US" altLang="en-US">
              <a:latin typeface="Bodoni MT Black" panose="02070A03080606020203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417638"/>
            <a:ext cx="11212513" cy="4918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latin typeface="Bodoni MT" panose="02070603080606020203" pitchFamily="18" charset="0"/>
              </a:rPr>
              <a:t>Speak with Local Contacts, Government Officials, inquire from organizations similar to yours, use the internet  </a:t>
            </a:r>
          </a:p>
          <a:p>
            <a:pPr>
              <a:defRPr/>
            </a:pPr>
            <a:endParaRPr lang="en-US" altLang="en-US" sz="40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latin typeface="Bodoni MT" panose="02070603080606020203" pitchFamily="18" charset="0"/>
              </a:rPr>
              <a:t>Once identified, learn more about them by collecting data – </a:t>
            </a:r>
            <a:r>
              <a:rPr lang="en-US" altLang="en-US" sz="4400" dirty="0">
                <a:latin typeface="Bodoni MT" panose="02070603080606020203" pitchFamily="18" charset="0"/>
              </a:rPr>
              <a:t>name, address, contact, interest, focus area, resources available, restrictions on use of funds, timelines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989013" y="1570038"/>
            <a:ext cx="8464550" cy="4830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en-US" sz="3600">
                <a:latin typeface="Bodoni MT" panose="02070603080606020203" pitchFamily="18" charset="0"/>
              </a:rPr>
              <a:t>Assess the fit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en-US" sz="3600">
                <a:latin typeface="Bodoni MT" panose="02070603080606020203" pitchFamily="18" charset="0"/>
              </a:rPr>
              <a:t>Prepare the project concept or overview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en-US" sz="3600">
                <a:latin typeface="Bodoni MT" panose="02070603080606020203" pitchFamily="18" charset="0"/>
              </a:rPr>
              <a:t>Call target funder to pitch the idea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en-US" sz="3600">
                <a:latin typeface="Bodoni MT" panose="02070603080606020203" pitchFamily="18" charset="0"/>
              </a:rPr>
              <a:t>Build a relationship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en-US" sz="3600">
                <a:latin typeface="Bodoni MT" panose="02070603080606020203" pitchFamily="18" charset="0"/>
              </a:rPr>
              <a:t>Preparing the Full Proposal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4270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6600">
                <a:latin typeface="Bodoni MT Black" panose="02070A03080606020203" pitchFamily="18" charset="0"/>
              </a:rPr>
              <a:t>Tips</a:t>
            </a:r>
            <a:endParaRPr lang="en-US" altLang="en-US" sz="4400">
              <a:latin typeface="Bodoni MT Black" panose="02070A03080606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13" y="2065338"/>
            <a:ext cx="10567987" cy="2108200"/>
          </a:xfrm>
        </p:spPr>
        <p:txBody>
          <a:bodyPr/>
          <a:lstStyle/>
          <a:p>
            <a:pPr algn="ctr">
              <a:defRPr/>
            </a:pPr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latin typeface="Bodoni MT Black" panose="02070A03080606020203" pitchFamily="18" charset="0"/>
              </a:rPr>
              <a:t>Potential Fund Sources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13" y="544513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latin typeface="Bodoni MT Black" panose="02070A03080606020203" pitchFamily="18" charset="0"/>
              </a:rPr>
              <a:t>Government</a:t>
            </a:r>
            <a:br>
              <a:rPr lang="en-US" sz="6600" dirty="0">
                <a:latin typeface="Bodoni MT Black" panose="02070A03080606020203" pitchFamily="18" charset="0"/>
              </a:rPr>
            </a:br>
            <a:endParaRPr lang="en-US" sz="6600" dirty="0">
              <a:latin typeface="Bodoni MT Black" panose="02070A03080606020203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720725" y="1708150"/>
            <a:ext cx="10690225" cy="48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28700" lvl="1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latin typeface="Bodoni MT" panose="02070603080606020203" pitchFamily="18" charset="0"/>
              </a:rPr>
              <a:t>DILG/DOH </a:t>
            </a:r>
            <a:r>
              <a:rPr lang="en-US" altLang="en-US" sz="3600" dirty="0" err="1">
                <a:latin typeface="Bodoni MT" panose="02070603080606020203" pitchFamily="18" charset="0"/>
              </a:rPr>
              <a:t>Salintubig</a:t>
            </a:r>
            <a:r>
              <a:rPr lang="en-US" altLang="en-US" sz="3600" dirty="0">
                <a:latin typeface="Bodoni MT" panose="02070603080606020203" pitchFamily="18" charset="0"/>
              </a:rPr>
              <a:t> Program Fund for Water Infrastructure</a:t>
            </a:r>
          </a:p>
          <a:p>
            <a:pPr marL="1028700" lvl="1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latin typeface="Bodoni MT" panose="02070603080606020203" pitchFamily="18" charset="0"/>
              </a:rPr>
              <a:t>DOH/WHO/World Bank fund for Capacity Development on CLTS, Water Safety Planning, etc.</a:t>
            </a:r>
          </a:p>
          <a:p>
            <a:pPr marL="1028700" lvl="1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latin typeface="Bodoni MT" panose="02070603080606020203" pitchFamily="18" charset="0"/>
              </a:rPr>
              <a:t>DILG for </a:t>
            </a:r>
            <a:r>
              <a:rPr lang="en-US" altLang="en-US" sz="3600" dirty="0" err="1">
                <a:latin typeface="Bodoni MT" panose="02070603080606020203" pitchFamily="18" charset="0"/>
              </a:rPr>
              <a:t>WaSH</a:t>
            </a:r>
            <a:r>
              <a:rPr lang="en-US" altLang="en-US" sz="3600" dirty="0">
                <a:latin typeface="Bodoni MT" panose="02070603080606020203" pitchFamily="18" charset="0"/>
              </a:rPr>
              <a:t> Planning </a:t>
            </a:r>
          </a:p>
          <a:p>
            <a:pPr marL="1028700" lvl="1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latin typeface="Bodoni MT" panose="02070603080606020203" pitchFamily="18" charset="0"/>
              </a:rPr>
              <a:t>ARG Social Development Funds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endParaRPr lang="en-US" altLang="en-US" dirty="0">
              <a:latin typeface="Bodoni MT" panose="02070603080606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 bwMode="auto">
          <a:xfrm>
            <a:off x="889000" y="468313"/>
            <a:ext cx="10650538" cy="55927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28700" lvl="1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400" dirty="0">
                <a:latin typeface="Bodoni MT" panose="02070603080606020203" pitchFamily="18" charset="0"/>
              </a:rPr>
              <a:t>Congressmen/Senator pork barrel funding</a:t>
            </a:r>
          </a:p>
          <a:p>
            <a:pPr lvl="1">
              <a:defRPr/>
            </a:pPr>
            <a:r>
              <a:rPr lang="en-US" altLang="en-US" sz="4400" dirty="0">
                <a:latin typeface="Bodoni MT" panose="02070603080606020203" pitchFamily="18" charset="0"/>
              </a:rPr>
              <a:t>20% development funds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altLang="en-US" sz="2800" dirty="0">
                <a:latin typeface="Bodoni MT" panose="02070603080606020203" pitchFamily="18" charset="0"/>
              </a:rPr>
              <a:t>5% gender budget can be used for capacity development </a:t>
            </a:r>
            <a:endParaRPr lang="en-US" altLang="en-US" sz="3200" dirty="0">
              <a:latin typeface="Bodoni MT" panose="02070603080606020203" pitchFamily="18" charset="0"/>
            </a:endParaRP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altLang="en-US" sz="2800" dirty="0">
                <a:latin typeface="Bodoni MT" panose="02070603080606020203" pitchFamily="18" charset="0"/>
              </a:rPr>
              <a:t>DRRM funds (developing organizational capacity)</a:t>
            </a:r>
            <a:endParaRPr lang="en-US" altLang="en-US" sz="3200" dirty="0">
              <a:latin typeface="Bodoni MT" panose="020706030806060202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latin typeface="Bodoni MT" panose="02070603080606020203" pitchFamily="18" charset="0"/>
              </a:rPr>
              <a:t>Department of Agrarian Reform</a:t>
            </a: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latin typeface="Bodoni MT" panose="02070603080606020203" pitchFamily="18" charset="0"/>
              </a:rPr>
              <a:t>DSWD – </a:t>
            </a:r>
            <a:r>
              <a:rPr lang="en-US" altLang="en-US" sz="3600" dirty="0" err="1">
                <a:latin typeface="Bodoni MT" panose="02070603080606020203" pitchFamily="18" charset="0"/>
              </a:rPr>
              <a:t>Kalahi</a:t>
            </a:r>
            <a:r>
              <a:rPr lang="en-US" altLang="en-US" sz="3600" dirty="0">
                <a:latin typeface="Bodoni MT" panose="02070603080606020203" pitchFamily="18" charset="0"/>
              </a:rPr>
              <a:t> CIDSS Program for roads and other infra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 bwMode="auto">
          <a:xfrm>
            <a:off x="950913" y="1006475"/>
            <a:ext cx="9867900" cy="5364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en-US" sz="4800">
                <a:latin typeface="Bodoni MT" panose="02070603080606020203" pitchFamily="18" charset="0"/>
              </a:rPr>
              <a:t>San Miguel Corporation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en-US" sz="4800">
                <a:latin typeface="Bodoni MT" panose="02070603080606020203" pitchFamily="18" charset="0"/>
              </a:rPr>
              <a:t>Coca Cola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en-US" sz="4800">
                <a:latin typeface="Bodoni MT" panose="02070603080606020203" pitchFamily="18" charset="0"/>
              </a:rPr>
              <a:t>Pepsi Cola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en-US" sz="4800">
                <a:latin typeface="Bodoni MT" panose="02070603080606020203" pitchFamily="18" charset="0"/>
              </a:rPr>
              <a:t>PBSP (Banko Sentral ng Pilipinas)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1158875" y="620713"/>
            <a:ext cx="8229600" cy="731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6600">
                <a:latin typeface="Bodoni MT Black" panose="02070A03080606020203" pitchFamily="18" charset="0"/>
              </a:rPr>
              <a:t>ODA's</a:t>
            </a:r>
            <a:br>
              <a:rPr lang="en-US" altLang="en-US" sz="6600">
                <a:latin typeface="Bodoni MT Black" panose="02070A03080606020203" pitchFamily="18" charset="0"/>
              </a:rPr>
            </a:br>
            <a:endParaRPr lang="en-US" altLang="en-US" sz="6600">
              <a:latin typeface="Bodoni MT Black" panose="02070A03080606020203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1158875" y="1665288"/>
            <a:ext cx="1044575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z="4400">
                <a:latin typeface="Bodoni MT" panose="02070603080606020203" pitchFamily="18" charset="0"/>
              </a:rPr>
              <a:t>USAID (GEM program and they are starting another large program $25,000,000 next 4 years)</a:t>
            </a:r>
          </a:p>
          <a:p>
            <a:pPr lvl="1"/>
            <a:r>
              <a:rPr lang="en-US" altLang="en-US" sz="4400">
                <a:latin typeface="Bodoni MT" panose="02070603080606020203" pitchFamily="18" charset="0"/>
              </a:rPr>
              <a:t>NZAID, AUSAID, GTZ, JICA</a:t>
            </a:r>
          </a:p>
          <a:p>
            <a:pPr lvl="1"/>
            <a:r>
              <a:rPr lang="en-US" altLang="en-US" sz="4400">
                <a:latin typeface="Bodoni MT" panose="02070603080606020203" pitchFamily="18" charset="0"/>
              </a:rPr>
              <a:t>Middle East Countries:  Saudi Arabia, UAE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2D8CFD3-ADD0-48CF-858E-F3C139B0469A}" vid="{9FBB2EC8-EE45-451C-ADC2-0331A9E589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ASDSW template</Template>
  <TotalTime>1006</TotalTime>
  <Words>204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Calibri</vt:lpstr>
      <vt:lpstr>Arial</vt:lpstr>
      <vt:lpstr>Calibri Light</vt:lpstr>
      <vt:lpstr>Wingdings</vt:lpstr>
      <vt:lpstr>Bookman Old Style</vt:lpstr>
      <vt:lpstr>Bodoni MT Black</vt:lpstr>
      <vt:lpstr>Bodoni MT</vt:lpstr>
      <vt:lpstr>Office Theme</vt:lpstr>
      <vt:lpstr>PowerPoint Presentation</vt:lpstr>
      <vt:lpstr>Identifying Funding Opportunities</vt:lpstr>
      <vt:lpstr>Tips</vt:lpstr>
      <vt:lpstr>PowerPoint Presentation</vt:lpstr>
      <vt:lpstr>Potential Fund Sources</vt:lpstr>
      <vt:lpstr>Government </vt:lpstr>
      <vt:lpstr>PowerPoint Presentation</vt:lpstr>
      <vt:lpstr>PowerPoint Presentation</vt:lpstr>
      <vt:lpstr>ODA's </vt:lpstr>
      <vt:lpstr>Development Banks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</dc:creator>
  <cp:lastModifiedBy>Sein</cp:lastModifiedBy>
  <cp:revision>69</cp:revision>
  <dcterms:created xsi:type="dcterms:W3CDTF">2015-03-12T07:28:18Z</dcterms:created>
  <dcterms:modified xsi:type="dcterms:W3CDTF">2016-07-18T07:52:00Z</dcterms:modified>
</cp:coreProperties>
</file>