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/CLrMnLg6KPsE6iXfx62ng==" hashData="FaAC2wwYzY9Knx+qDJU9j9bpxZWvQO4lcoAJt/TftlBvQqpUopAbry4Fjrjt0cjpK2TfjbANm5MBtWlnR01+C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8D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E0B8F6-B13B-4B9B-B6C0-2269786F015A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4C1E6F-CB9B-47AD-9663-28B64B90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257300" y="1854200"/>
            <a:ext cx="9334500" cy="4051300"/>
          </a:xfrm>
          <a:prstGeom prst="rect">
            <a:avLst/>
          </a:prstGeom>
        </p:spPr>
        <p:txBody>
          <a:bodyPr/>
          <a:lstStyle>
            <a:lvl1pPr marL="457200" indent="-457200">
              <a:buFontTx/>
              <a:buChar char="-"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257300" y="800100"/>
            <a:ext cx="9334500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48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6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38200" y="2057400"/>
            <a:ext cx="10515600" cy="3492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06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A50D8-E98B-41F7-9279-2D364BE3ED9B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8048-98B7-404D-AAB7-F47B467F6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9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96238" y="22383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810-C000-4090-B859-49A1A87F0674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88075" y="5851525"/>
            <a:ext cx="4670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9188" y="223838"/>
            <a:ext cx="1776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5695-3D7A-4D6B-A16D-2462F33DA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2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96238" y="22383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A5FCA-CF67-40A9-92D7-9A3E62CFE093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88075" y="5851525"/>
            <a:ext cx="4670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99188" y="223838"/>
            <a:ext cx="1776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B5F8-1459-44E7-B0D9-93E33406E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ECEF"/>
            </a:gs>
            <a:gs pos="17999">
              <a:srgbClr val="A8ECEF"/>
            </a:gs>
            <a:gs pos="75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0" y="6350000"/>
            <a:ext cx="9271000" cy="368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i="1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Empowered communities taking responsibility to improve their quality of life and managing their resources and capacities</a:t>
            </a:r>
          </a:p>
        </p:txBody>
      </p:sp>
      <p:pic>
        <p:nvPicPr>
          <p:cNvPr id="1027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1" b="8379"/>
          <a:stretch>
            <a:fillRect/>
          </a:stretch>
        </p:blipFill>
        <p:spPr bwMode="auto">
          <a:xfrm>
            <a:off x="9067800" y="6096000"/>
            <a:ext cx="3060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" panose="05000000000000000000" pitchFamily="2" charset="2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\Desktop\P0011%20Zambales%20LP%20Water%20Syste\Proposal\Appendix%20C%20Schedule.pdf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150" y="787400"/>
            <a:ext cx="1053465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Project Management</a:t>
            </a:r>
            <a:endParaRPr lang="en-US" sz="72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025" y="2555875"/>
            <a:ext cx="8001000" cy="312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 Organization </a:t>
            </a:r>
          </a:p>
          <a:p>
            <a:pPr>
              <a:defRPr/>
            </a:pPr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and </a:t>
            </a:r>
          </a:p>
          <a:p>
            <a:pPr>
              <a:defRPr/>
            </a:pPr>
            <a:r>
              <a:rPr lang="en-US" sz="5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 Manager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57225" y="638175"/>
            <a:ext cx="10766425" cy="52609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6000" b="1" u="sng" dirty="0">
                <a:latin typeface="Bodoni MT Black" panose="02070A03080606020203" pitchFamily="18" charset="0"/>
              </a:rPr>
              <a:t>Organizational Structure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latin typeface="Bodoni MT" panose="02070603080606020203" pitchFamily="18" charset="0"/>
              </a:rPr>
              <a:t>What is the structure for?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endParaRPr lang="en-US" sz="3200" dirty="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latin typeface="Bodoni MT" panose="02070603080606020203" pitchFamily="18" charset="0"/>
              </a:rPr>
              <a:t>What are the typical structures?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endParaRPr lang="en-US" sz="3200" dirty="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latin typeface="Bodoni MT" panose="02070603080606020203" pitchFamily="18" charset="0"/>
              </a:rPr>
              <a:t>Issues on transparency (who’s doing what and why?)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836613" y="381000"/>
            <a:ext cx="10637837" cy="6248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5400" b="1" u="sng" dirty="0">
                <a:latin typeface="Bodoni MT Black" panose="02070A03080606020203" pitchFamily="18" charset="0"/>
              </a:rPr>
              <a:t>Organizational Structure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marL="68580">
              <a:defRPr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latin typeface="Bodoni MT" panose="02070603080606020203" pitchFamily="18" charset="0"/>
              </a:rPr>
              <a:t>Leadership and membership (who are in the structure)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endParaRPr lang="en-US" sz="3200" dirty="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latin typeface="Bodoni MT" panose="02070603080606020203" pitchFamily="18" charset="0"/>
              </a:rPr>
              <a:t>Decision making (who makes decision and how is decision made?)</a:t>
            </a:r>
          </a:p>
          <a:p>
            <a:pPr eaLnBrk="1" hangingPunct="1">
              <a:buFontTx/>
              <a:buNone/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671513"/>
            <a:ext cx="8513763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Project Management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62213"/>
            <a:ext cx="10098088" cy="312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tx1"/>
                </a:solidFill>
                <a:latin typeface="Bodoni MT" panose="02070603080606020203" pitchFamily="18" charset="0"/>
              </a:rPr>
              <a:t>is about how we make sure that scope is fulfilled and that we stay on time and within budget </a:t>
            </a:r>
            <a:r>
              <a:rPr lang="en-US" sz="5400" i="1" dirty="0">
                <a:solidFill>
                  <a:schemeClr val="tx1"/>
                </a:solidFill>
                <a:latin typeface="Bodoni MT" panose="02070603080606020203" pitchFamily="18" charset="0"/>
              </a:rPr>
              <a:t>thru…</a:t>
            </a:r>
            <a:endParaRPr lang="en-US" sz="5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1144073" y="513616"/>
            <a:ext cx="8229600" cy="114300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Bodoni MT Black" panose="02070A03080606020203" pitchFamily="18" charset="0"/>
              </a:rPr>
              <a:t>Monitoring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144588" y="2287588"/>
            <a:ext cx="10266362" cy="249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Which is a CONTINUOUS process….not done at the end but throughout the project.  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This is how you </a:t>
            </a:r>
            <a:r>
              <a:rPr lang="en-US" altLang="en-US" sz="3200" b="1">
                <a:latin typeface="Bodoni MT" panose="02070603080606020203" pitchFamily="18" charset="0"/>
              </a:rPr>
              <a:t>Manage</a:t>
            </a:r>
            <a:r>
              <a:rPr lang="en-US" altLang="en-US" sz="3200">
                <a:latin typeface="Bodoni MT" panose="02070603080606020203" pitchFamily="18" charset="0"/>
              </a:rPr>
              <a:t> the </a:t>
            </a:r>
            <a:r>
              <a:rPr lang="en-US" altLang="en-US" sz="3200" b="1">
                <a:latin typeface="Bodoni MT" panose="02070603080606020203" pitchFamily="18" charset="0"/>
              </a:rPr>
              <a:t>Project</a:t>
            </a:r>
            <a:r>
              <a:rPr lang="en-US" altLang="en-US" sz="3200">
                <a:latin typeface="Bodoni MT" panose="02070603080606020203" pitchFamily="18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endParaRPr lang="en-US" altLang="en-US">
              <a:latin typeface="Bodoni MT" panose="020706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76300" y="876300"/>
            <a:ext cx="60579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/>
          </a:p>
          <a:p>
            <a:pPr lvl="1" eaLnBrk="1" hangingPunct="1"/>
            <a:r>
              <a:rPr lang="en-US" altLang="en-US" sz="4000" b="1">
                <a:latin typeface="Bodoni MT" panose="02070603080606020203" pitchFamily="18" charset="0"/>
              </a:rPr>
              <a:t>Scope</a:t>
            </a:r>
          </a:p>
          <a:p>
            <a:pPr lvl="1" eaLnBrk="1" hangingPunct="1"/>
            <a:endParaRPr lang="en-US" altLang="en-US" sz="3200" b="1">
              <a:latin typeface="Bodoni MT" panose="02070603080606020203" pitchFamily="18" charset="0"/>
            </a:endParaRPr>
          </a:p>
          <a:p>
            <a:pPr lvl="1"/>
            <a:r>
              <a:rPr lang="en-US" altLang="en-US" sz="3200">
                <a:latin typeface="Bodoni MT" panose="02070603080606020203" pitchFamily="18" charset="0"/>
              </a:rPr>
              <a:t>Build or implement as per the plan or drawings.  Will it achieve the set goals?</a:t>
            </a:r>
          </a:p>
          <a:p>
            <a:pPr lvl="1"/>
            <a:endParaRPr lang="en-US" altLang="en-US" sz="3200">
              <a:latin typeface="Bodoni MT" panose="02070603080606020203" pitchFamily="18" charset="0"/>
            </a:endParaRPr>
          </a:p>
          <a:p>
            <a:pPr lvl="2" eaLnBrk="1" hangingPunct="1"/>
            <a:r>
              <a:rPr lang="en-US" altLang="en-US" sz="3200">
                <a:latin typeface="Bodoni MT" panose="02070603080606020203" pitchFamily="18" charset="0"/>
              </a:rPr>
              <a:t>Track by marking off tasks or updating drawings “As Builts”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7225" y="457200"/>
            <a:ext cx="79248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800" b="1" dirty="0">
                <a:solidFill>
                  <a:schemeClr val="tx1"/>
                </a:solidFill>
                <a:latin typeface="Bodoni MT Black" panose="02070A03080606020203" pitchFamily="18" charset="0"/>
              </a:rPr>
              <a:t>Why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380288" y="647700"/>
          <a:ext cx="4210050" cy="4806950"/>
        </p:xfrm>
        <a:graphic>
          <a:graphicData uri="http://schemas.openxmlformats.org/drawingml/2006/table">
            <a:tbl>
              <a:tblPr/>
              <a:tblGrid>
                <a:gridCol w="421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In/Out of Scope</a:t>
                      </a:r>
                    </a:p>
                  </a:txBody>
                  <a:tcPr marL="91434" marR="9143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odoni MT" panose="02070603080606020203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Change in scope due to budget/ schedule or demands of community</a:t>
                      </a:r>
                    </a:p>
                  </a:txBody>
                  <a:tcPr marL="91434" marR="9143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odoni MT" panose="02070603080606020203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Does it still meet the goals and objectives, Does the benefit increase/decrease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odoni MT" panose="02070603080606020203" pitchFamily="18" charset="0"/>
                        <a:cs typeface="Arial" charset="0"/>
                      </a:endParaRPr>
                    </a:p>
                  </a:txBody>
                  <a:tcPr marL="91434" marR="9143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25450" y="379413"/>
            <a:ext cx="648335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sz="3600" b="1">
                <a:latin typeface="Bodoni MT" panose="02070603080606020203" pitchFamily="18" charset="0"/>
              </a:rPr>
              <a:t>Budget</a:t>
            </a:r>
          </a:p>
          <a:p>
            <a:pPr lvl="1" eaLnBrk="1" hangingPunct="1"/>
            <a:endParaRPr lang="en-US" altLang="en-US" sz="3200" b="1">
              <a:latin typeface="Bodoni MT" panose="020706030806060202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Keep within allocations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Do not run out of Money before the project is completed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Transparency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Track with spreadsheet or charts showing budget and money spent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>
              <a:latin typeface="Bodoni MT" panose="02070603080606020203" pitchFamily="18" charset="0"/>
            </a:endParaRPr>
          </a:p>
          <a:p>
            <a:pPr lvl="2" eaLnBrk="1" hangingPunct="1"/>
            <a:endParaRPr lang="en-US" altLang="en-US" sz="320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240588" y="501650"/>
          <a:ext cx="4364037" cy="5387975"/>
        </p:xfrm>
        <a:graphic>
          <a:graphicData uri="http://schemas.openxmlformats.org/drawingml/2006/table">
            <a:tbl>
              <a:tblPr/>
              <a:tblGrid>
                <a:gridCol w="436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Budget</a:t>
                      </a: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Over /Under</a:t>
                      </a: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odoni MT" panose="02070603080606020203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Move Money around so that final budget still within allowance</a:t>
                      </a: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odoni MT" panose="02070603080606020203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odoni MT" panose="02070603080606020203" pitchFamily="18" charset="0"/>
                          <a:cs typeface="Arial" charset="0"/>
                        </a:rPr>
                        <a:t>Need more money or change scope</a:t>
                      </a: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244699" y="381000"/>
            <a:ext cx="6797897" cy="579548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Bodoni MT Black" panose="02070A03080606020203" pitchFamily="18" charset="0"/>
              </a:rPr>
              <a:t>Implementation of the Plan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44475" y="1211263"/>
            <a:ext cx="6929438" cy="51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b="1">
                <a:latin typeface="Bodoni MT" panose="02070603080606020203" pitchFamily="18" charset="0"/>
              </a:rPr>
              <a:t>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Projects are time-bound: Follow timelines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Identify and celebrate milestones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Bodoni MT" panose="02070603080606020203" pitchFamily="18" charset="0"/>
              </a:rPr>
              <a:t>Extended time in community projects, not delivering service results in loss of confidence  by those participating</a:t>
            </a:r>
            <a:r>
              <a:rPr lang="en-US" altLang="en-US" sz="3200">
                <a:latin typeface="Bodoni MT" panose="02070603080606020203" pitchFamily="18" charset="0"/>
              </a:rPr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3000">
                <a:latin typeface="Bodoni MT" panose="02070603080606020203" pitchFamily="18" charset="0"/>
              </a:rPr>
              <a:t>Track with a Gantt Chart</a:t>
            </a:r>
            <a:endParaRPr lang="en-US" altLang="en-US" sz="3200">
              <a:latin typeface="Bodoni MT" panose="020706030806060202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315200" y="381000"/>
          <a:ext cx="4289425" cy="5762625"/>
        </p:xfrm>
        <a:graphic>
          <a:graphicData uri="http://schemas.openxmlformats.org/drawingml/2006/table">
            <a:tbl>
              <a:tblPr/>
              <a:tblGrid>
                <a:gridCol w="428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48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Schedule</a:t>
                      </a:r>
                    </a:p>
                  </a:txBody>
                  <a:tcPr marL="91456" marR="9145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On Time/Late</a:t>
                      </a:r>
                    </a:p>
                  </a:txBody>
                  <a:tcPr marL="91456" marR="9145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End date moved due to weather, bad planning, resource shortage or other issues</a:t>
                      </a:r>
                    </a:p>
                  </a:txBody>
                  <a:tcPr marL="91456" marR="9145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Acceleration strategies, more resources, change plan, new schedule</a:t>
                      </a:r>
                    </a:p>
                  </a:txBody>
                  <a:tcPr marL="91456" marR="91456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28" name="Group 220"/>
          <p:cNvGraphicFramePr>
            <a:graphicFrameLocks noGrp="1"/>
          </p:cNvGraphicFramePr>
          <p:nvPr>
            <p:ph idx="4294967295"/>
          </p:nvPr>
        </p:nvGraphicFramePr>
        <p:xfrm>
          <a:off x="476250" y="334963"/>
          <a:ext cx="11191875" cy="5672137"/>
        </p:xfrm>
        <a:graphic>
          <a:graphicData uri="http://schemas.openxmlformats.org/drawingml/2006/table">
            <a:tbl>
              <a:tblPr/>
              <a:tblGrid>
                <a:gridCol w="66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3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333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03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43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Acc No.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Descripton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Cost Estimate Section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Committed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Estimated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Estimated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Difference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Comments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Quantity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Unit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Unit Price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Total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Cost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Left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total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From Budget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Intake Box Materials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20547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19789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-878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Orginal est 18525 (inflation)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Cement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40kg sack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1788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2640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2640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852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Sand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1200 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Original estimate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1003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Gravel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3280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3000 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3000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-280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Original estimate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Boulder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cubc m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Original estimate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1005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sahara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bag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264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336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1006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Re-Bar-10mm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pcs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96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-60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1007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Tie Wire #16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kg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86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8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1008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Lumber 1"x12"x10' (10 pcs)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bd ft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3000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47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Lumber 1"x12"x12' (10 pcs)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bd ft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4200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3000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-1200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Lumber 2"x2"x12' (15 pcs)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bd ft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1500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Nails etc. (4", 2 1/2")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kg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8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1012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 1/2" x 200mm Gi Nipple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pcs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270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1013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 1/2" Elbow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pcs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solano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1014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 1/2" Plug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pcs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canvass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solano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2004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98463" y="166688"/>
          <a:ext cx="11410950" cy="585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Acrobat Document" r:id="rId3" imgW="10068120" imgH="7766280" progId="AcroExch.Document.7">
                  <p:link updateAutomatic="1"/>
                </p:oleObj>
              </mc:Choice>
              <mc:Fallback>
                <p:oleObj name="Acrobat Document" r:id="rId3" imgW="10068120" imgH="7766280" progId="AcroExch.Document.7">
                  <p:link updateAutomatic="1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66688"/>
                        <a:ext cx="11410950" cy="585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836613" y="3473450"/>
            <a:ext cx="10277475" cy="205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Track by filling in the Bars as you progress.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As you progress move the dates to reflect what will happen.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Add Resources etc to get back on schedule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867088" y="509785"/>
            <a:ext cx="8229600" cy="752346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Reporting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76288" y="1501775"/>
            <a:ext cx="10969625" cy="496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Informing stakeholders on progress and issues.  Leads to Transparency and Accountability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200">
              <a:latin typeface="Bodoni MT" panose="02070603080606020203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Allows the Project Manager to step back from the details and gauge real progress. “can’t see the forest for the trees”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200">
              <a:latin typeface="Bodoni MT" panose="02070603080606020203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Bodoni MT" panose="02070603080606020203" pitchFamily="18" charset="0"/>
              </a:rPr>
              <a:t>Needs to be done at regular intervals, weekly to monthly depending on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6475" y="420688"/>
            <a:ext cx="7772400" cy="11652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Management</a:t>
            </a:r>
            <a:endParaRPr lang="en-US" sz="6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06475" y="1585913"/>
            <a:ext cx="9388475" cy="538797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sz="4000" dirty="0">
                <a:solidFill>
                  <a:schemeClr val="tx1"/>
                </a:solidFill>
                <a:latin typeface="Bodoni MT" panose="02070603080606020203" pitchFamily="18" charset="0"/>
              </a:rPr>
              <a:t>the art of getting things done through people 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endParaRPr lang="en-US" sz="4000" dirty="0">
              <a:solidFill>
                <a:schemeClr val="tx1"/>
              </a:solidFill>
              <a:latin typeface="Bodoni MT" panose="02070603080606020203" pitchFamily="18" charset="0"/>
            </a:endParaRP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sz="4000" dirty="0">
                <a:solidFill>
                  <a:schemeClr val="tx1"/>
                </a:solidFill>
                <a:latin typeface="Bodoni MT" panose="02070603080606020203" pitchFamily="18" charset="0"/>
              </a:rPr>
              <a:t>of achieving defined goals in a span of time using predefined resources</a:t>
            </a:r>
          </a:p>
          <a:p>
            <a:pPr>
              <a:defRPr/>
            </a:pPr>
            <a:br>
              <a:rPr lang="en-US" sz="4000" dirty="0">
                <a:solidFill>
                  <a:schemeClr val="tx1"/>
                </a:solidFill>
                <a:latin typeface="Bodoni MT" panose="02070603080606020203" pitchFamily="18" charset="0"/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endParaRPr lang="en-US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69925" y="919163"/>
            <a:ext cx="10920413" cy="4799012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4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Bodoni MT Black" panose="02070A03080606020203" pitchFamily="18" charset="0"/>
              </a:rPr>
              <a:t>Project Implementation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Bodoni MT" panose="02070603080606020203" pitchFamily="18" charset="0"/>
              </a:rPr>
              <a:t>– </a:t>
            </a:r>
            <a:r>
              <a:rPr lang="en-US" sz="4400" dirty="0">
                <a:solidFill>
                  <a:srgbClr val="000000"/>
                </a:solidFill>
                <a:latin typeface="Bodoni MT" panose="02070603080606020203" pitchFamily="18" charset="0"/>
              </a:rPr>
              <a:t>requires resources and decisions either from several stakeholders in the organization or from 1 person, the 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PROJECT MANAGER</a:t>
            </a:r>
            <a:br>
              <a:rPr lang="en-US" sz="4400" dirty="0">
                <a:solidFill>
                  <a:srgbClr val="000000"/>
                </a:solidFill>
                <a:latin typeface="Bodoni MT Black" panose="02070A03080606020203" pitchFamily="18" charset="0"/>
              </a:rPr>
            </a:br>
            <a:br>
              <a:rPr lang="en-US" sz="4400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endParaRPr lang="en-US" sz="4400" dirty="0">
              <a:latin typeface="Bodoni MT" panose="020706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768350" y="460375"/>
            <a:ext cx="8001000" cy="1216025"/>
          </a:xfrm>
          <a:prstGeom prst="rect">
            <a:avLst/>
          </a:prstGeom>
        </p:spPr>
        <p:txBody>
          <a:bodyPr lIns="45720" rIns="4572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Project Manager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68350" y="1457325"/>
            <a:ext cx="1057751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263" eaLnBrk="1" hangingPunct="1"/>
            <a:r>
              <a:rPr lang="en-US" altLang="en-US" sz="3200">
                <a:latin typeface="Bodoni MT" panose="02070603080606020203" pitchFamily="18" charset="0"/>
              </a:rPr>
              <a:t>Individual person that must be able to: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Collect all the relevant information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Make decisions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Communicate with all parties to ensure that the process remains transparent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914400" lvl="1" indent="-457200"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Resolve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21218" y="290848"/>
            <a:ext cx="8229600" cy="114300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54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Bodoni MT Black" panose="02070A03080606020203" pitchFamily="18" charset="0"/>
              </a:rPr>
              <a:t>Risk Management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20725" y="1922463"/>
            <a:ext cx="10753725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>
                <a:latin typeface="Bodoni MT" panose="02070603080606020203" pitchFamily="18" charset="0"/>
              </a:rPr>
              <a:t>A Successful Project:</a:t>
            </a: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Doesn’t run out of money</a:t>
            </a: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Is completed on time and fulfills the goals</a:t>
            </a: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Happy beneficiaries</a:t>
            </a:r>
          </a:p>
          <a:p>
            <a:pPr eaLnBrk="1" hangingPunct="1"/>
            <a:r>
              <a:rPr lang="en-US" altLang="en-US" sz="3200">
                <a:latin typeface="Bodoni MT" panose="02070603080606020203" pitchFamily="18" charset="0"/>
              </a:rPr>
              <a:t>Despite having the best plans issues will arise affecting project outcome.  As you continuously monitor these will surface.</a:t>
            </a:r>
          </a:p>
          <a:p>
            <a:pPr eaLnBrk="1" hangingPunct="1"/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7538" y="355600"/>
            <a:ext cx="11088687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Bodoni MT Black" panose="02070A03080606020203" pitchFamily="18" charset="0"/>
              </a:rPr>
              <a:t>Project Manager’s job is to make decisions to overcome these challenges.</a:t>
            </a:r>
          </a:p>
          <a:p>
            <a:pPr eaLnBrk="1" hangingPunct="1">
              <a:defRPr/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2800" dirty="0">
                <a:latin typeface="Bodoni MT" panose="02070603080606020203" pitchFamily="18" charset="0"/>
              </a:rPr>
              <a:t>Over budget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sz="2800" dirty="0">
              <a:latin typeface="Bodoni MT" panose="020706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2800" dirty="0">
                <a:latin typeface="Bodoni MT" panose="02070603080606020203" pitchFamily="18" charset="0"/>
              </a:rPr>
              <a:t>Late completion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sz="2800" dirty="0">
              <a:latin typeface="Bodoni MT" panose="020706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2800" dirty="0">
                <a:latin typeface="Bodoni MT" panose="02070603080606020203" pitchFamily="18" charset="0"/>
              </a:rPr>
              <a:t>Project not working as designed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sz="2800" dirty="0">
              <a:latin typeface="Bodoni MT" panose="020706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2800" dirty="0">
                <a:latin typeface="Bodoni MT" panose="02070603080606020203" pitchFamily="18" charset="0"/>
              </a:rPr>
              <a:t>Changes in scope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sz="2800" dirty="0">
              <a:latin typeface="Bodoni MT" panose="020706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2800" dirty="0">
                <a:latin typeface="Bodoni MT" panose="02070603080606020203" pitchFamily="18" charset="0"/>
              </a:rPr>
              <a:t>Reduced community participation</a:t>
            </a:r>
          </a:p>
          <a:p>
            <a:pPr lvl="1" eaLnBrk="1" hangingPunct="1">
              <a:buFont typeface="Tahoma" charset="0"/>
              <a:buNone/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835025" y="544513"/>
            <a:ext cx="10795000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000" b="1">
                <a:latin typeface="Bodoni MT Black" panose="02070A03080606020203" pitchFamily="18" charset="0"/>
              </a:rPr>
              <a:t>Decisions though will require:</a:t>
            </a:r>
          </a:p>
          <a:p>
            <a:pPr>
              <a:lnSpc>
                <a:spcPct val="90000"/>
              </a:lnSpc>
            </a:pPr>
            <a:endParaRPr lang="en-US" altLang="en-US" sz="4000" b="1">
              <a:latin typeface="Bodoni MT Black" panose="02070A03080606020203" pitchFamily="18" charset="0"/>
            </a:endParaRP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en-US" sz="3200"/>
              <a:t>  </a:t>
            </a:r>
            <a:r>
              <a:rPr lang="en-US" altLang="en-US" sz="3200">
                <a:latin typeface="Bodoni MT" panose="02070603080606020203" pitchFamily="18" charset="0"/>
              </a:rPr>
              <a:t>Gathering of Information through monitoring 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 Talking to Stakeholders, conflict resolution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 Analysis of issue and options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 Making decision in a timely manner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 Explain decision to all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17538" y="533400"/>
            <a:ext cx="9593262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400" b="1">
                <a:latin typeface="Bodoni MT Black" panose="02070A03080606020203" pitchFamily="18" charset="0"/>
              </a:rPr>
              <a:t>Bad Decisions result from</a:t>
            </a:r>
          </a:p>
          <a:p>
            <a:pPr eaLnBrk="1" hangingPunct="1"/>
            <a:endParaRPr lang="en-US" altLang="en-US" sz="4400" b="1">
              <a:latin typeface="Bodoni MT Black" panose="02070A03080606020203" pitchFamily="18" charset="0"/>
            </a:endParaRP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Not enough information on the cause of issues </a:t>
            </a:r>
          </a:p>
          <a:p>
            <a:pPr lvl="1" eaLnBrk="1" hangingPunct="1"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Not enough research into possible solutions</a:t>
            </a:r>
          </a:p>
          <a:p>
            <a:pPr lvl="1" eaLnBrk="1" hangingPunct="1"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Personal feelings impacting judgment</a:t>
            </a:r>
          </a:p>
          <a:p>
            <a:pPr lvl="1" eaLnBrk="1" hangingPunct="1">
              <a:buFont typeface="Tahoma" panose="020B0604030504040204" pitchFamily="34" charset="0"/>
              <a:buChar char="–"/>
            </a:pPr>
            <a:endParaRPr lang="en-US" altLang="en-US" sz="3200">
              <a:latin typeface="Bodoni MT" panose="02070603080606020203" pitchFamily="18" charset="0"/>
            </a:endParaRPr>
          </a:p>
          <a:p>
            <a:pPr lvl="1" eaLnBrk="1" hangingPunct="1">
              <a:buFont typeface="Tahoma" panose="020B0604030504040204" pitchFamily="34" charset="0"/>
              <a:buChar char="–"/>
            </a:pPr>
            <a:r>
              <a:rPr lang="en-US" altLang="en-US" sz="3200">
                <a:latin typeface="Bodoni MT" panose="02070603080606020203" pitchFamily="18" charset="0"/>
              </a:rPr>
              <a:t>Decisions made either too quick or too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309563" y="685800"/>
            <a:ext cx="11628437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>
                <a:latin typeface="Bodoni MT Black" panose="02070A03080606020203" pitchFamily="18" charset="0"/>
              </a:rPr>
              <a:t>Bad Decisions are NOT the end of the world</a:t>
            </a:r>
          </a:p>
          <a:p>
            <a:pPr eaLnBrk="1" hangingPunct="1">
              <a:defRPr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3200" dirty="0">
                <a:latin typeface="Bodoni MT" panose="02070603080606020203" pitchFamily="18" charset="0"/>
              </a:rPr>
              <a:t>If you realize you are wrong then you can fix it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sz="3200" dirty="0">
              <a:latin typeface="Bodoni MT" panose="020706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3200" dirty="0">
                <a:latin typeface="Bodoni MT" panose="02070603080606020203" pitchFamily="18" charset="0"/>
              </a:rPr>
              <a:t>Learn from your mistakes.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sz="3200" dirty="0">
              <a:latin typeface="Bodoni MT" panose="02070603080606020203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en-US" sz="3200" dirty="0">
                <a:latin typeface="Bodoni MT" panose="02070603080606020203" pitchFamily="18" charset="0"/>
              </a:rPr>
              <a:t>Be accountable and don’t try to cover up.  This will only make the issue worse.</a:t>
            </a:r>
          </a:p>
          <a:p>
            <a:pPr lvl="1" eaLnBrk="1" hangingPunct="1">
              <a:buFont typeface="Tahoma" charset="0"/>
              <a:buChar char="–"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50800" y="313391"/>
            <a:ext cx="9700027" cy="114300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54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Bodoni MT Black" panose="02070A03080606020203" pitchFamily="18" charset="0"/>
              </a:rPr>
              <a:t>Why be a Project Manager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50913" y="2230438"/>
            <a:ext cx="10291762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>
                <a:latin typeface="Bodoni MT" panose="02070603080606020203" pitchFamily="18" charset="0"/>
              </a:rPr>
              <a:t>It is not an easy job.  It involves knowing all aspects of the project, working with people, resolving possible conflicts between stakeholders and being responsible for implementing necessary projects for your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5530" y="352028"/>
            <a:ext cx="10240940" cy="114300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54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Bodoni MT Black" panose="02070A03080606020203" pitchFamily="18" charset="0"/>
              </a:rPr>
              <a:t>Why be a Project Manager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976313" y="1682750"/>
            <a:ext cx="10074275" cy="367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000" b="1"/>
          </a:p>
          <a:p>
            <a:pPr eaLnBrk="1" hangingPunct="1">
              <a:buFontTx/>
              <a:buNone/>
            </a:pPr>
            <a:r>
              <a:rPr lang="en-US" altLang="en-US" sz="3000" b="1">
                <a:latin typeface="Bodoni MT" panose="02070603080606020203" pitchFamily="18" charset="0"/>
              </a:rPr>
              <a:t>HOWEVER;</a:t>
            </a:r>
          </a:p>
          <a:p>
            <a:pPr eaLnBrk="1" hangingPunct="1"/>
            <a:r>
              <a:rPr lang="en-US" altLang="en-US" sz="3000">
                <a:latin typeface="Bodoni MT" panose="02070603080606020203" pitchFamily="18" charset="0"/>
              </a:rPr>
              <a:t>By using monitoring and evaluation techniques you will MINIMIZE your RISK of failure, allowing the project to be completed as it was designed, on time and within budget.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Erika\Downloads\0008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66688"/>
            <a:ext cx="5184775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44136" y="4503091"/>
            <a:ext cx="3456972" cy="923330"/>
          </a:xfrm>
          <a:prstGeom prst="rect">
            <a:avLst/>
          </a:prstGeom>
          <a:gradFill>
            <a:gsLst>
              <a:gs pos="0">
                <a:srgbClr val="A8ECEF"/>
              </a:gs>
              <a:gs pos="17999">
                <a:srgbClr val="A8ECEF"/>
              </a:gs>
              <a:gs pos="75000">
                <a:srgbClr val="FBFBFB"/>
              </a:gs>
              <a:gs pos="100000">
                <a:srgbClr val="D0D0D0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you!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975" y="587375"/>
            <a:ext cx="8475663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Project Management</a:t>
            </a:r>
            <a:endParaRPr lang="en-US" sz="6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96975" y="2203450"/>
            <a:ext cx="10045700" cy="350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>
                <a:solidFill>
                  <a:schemeClr val="tx1"/>
                </a:solidFill>
                <a:latin typeface="Bodoni MT" panose="02070603080606020203" pitchFamily="18" charset="0"/>
              </a:rPr>
              <a:t>the “planning, monitoring and control of all aspects of a project and the motivation of all those involved in it to achieve the project objectives on time and to the specified cost, quality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025525"/>
            <a:ext cx="10715625" cy="4498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HOW do we manage a </a:t>
            </a:r>
            <a:br>
              <a:rPr lang="en-US" sz="6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</a:b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Project?</a:t>
            </a:r>
            <a:b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</a:br>
            <a:b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</a:br>
            <a:b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</a:b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Who manages a Project?</a:t>
            </a:r>
            <a:endParaRPr lang="en-US" sz="6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750" y="863600"/>
            <a:ext cx="11320463" cy="2446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Organizing to create the tool for Project Management</a:t>
            </a:r>
            <a:endParaRPr lang="en-US" sz="6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25600" y="3711575"/>
            <a:ext cx="9140825" cy="2254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doni MT" panose="02070603080606020203" pitchFamily="18" charset="0"/>
              </a:rPr>
              <a:t>What do we organize?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863" y="381000"/>
            <a:ext cx="11564937" cy="5775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u="sng" dirty="0">
                <a:solidFill>
                  <a:srgbClr val="000000"/>
                </a:solidFill>
                <a:latin typeface="Bodoni MT Black" panose="02070A03080606020203" pitchFamily="18" charset="0"/>
              </a:rPr>
              <a:t>Organization</a:t>
            </a:r>
            <a:r>
              <a:rPr lang="en-US" sz="3600" dirty="0">
                <a:solidFill>
                  <a:srgbClr val="000000"/>
                </a:solidFill>
                <a:latin typeface="Bodoni MT Black" panose="02070A03080606020203" pitchFamily="18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Bodoni MT" panose="02070603080606020203" pitchFamily="18" charset="0"/>
              </a:rPr>
              <a:t>– </a:t>
            </a:r>
            <a:r>
              <a:rPr lang="en-US" i="1" dirty="0">
                <a:solidFill>
                  <a:srgbClr val="000000"/>
                </a:solidFill>
                <a:latin typeface="Bodoni MT" panose="02070603080606020203" pitchFamily="18" charset="0"/>
              </a:rPr>
              <a:t>is a social arrangement which pursues: </a:t>
            </a:r>
            <a:br>
              <a:rPr lang="en-US" i="1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b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  <a:t>     - collective goals</a:t>
            </a:r>
            <a:b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  <a:t>     - controls its own performance</a:t>
            </a:r>
            <a:b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  <a:t>     - has a boundary separating it from its</a:t>
            </a:r>
            <a:b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r>
              <a:rPr lang="en-US" sz="5300" dirty="0">
                <a:solidFill>
                  <a:srgbClr val="000000"/>
                </a:solidFill>
                <a:latin typeface="Bodoni MT" panose="02070603080606020203" pitchFamily="18" charset="0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  <a:t> environment. </a:t>
            </a:r>
            <a:br>
              <a:rPr lang="en-US" dirty="0">
                <a:solidFill>
                  <a:srgbClr val="000000"/>
                </a:solidFill>
                <a:latin typeface="Bodoni MT" panose="02070603080606020203" pitchFamily="18" charset="0"/>
              </a:rPr>
            </a:br>
            <a:br>
              <a:rPr lang="en-US" sz="3600" dirty="0">
                <a:solidFill>
                  <a:srgbClr val="000000"/>
                </a:solidFill>
              </a:rPr>
            </a:b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  <a:latin typeface="Bodoni MT Black" panose="02070A03080606020203" pitchFamily="18" charset="0"/>
              </a:rPr>
              <a:t>The word itself is derived from the Greek word </a:t>
            </a:r>
            <a:r>
              <a:rPr lang="en-US" sz="3600" i="1" dirty="0" err="1">
                <a:solidFill>
                  <a:srgbClr val="000000"/>
                </a:solidFill>
                <a:latin typeface="Bodoni MT Black" panose="02070A03080606020203" pitchFamily="18" charset="0"/>
              </a:rPr>
              <a:t>ὄργ</a:t>
            </a:r>
            <a:r>
              <a:rPr lang="en-US" sz="3600" i="1" dirty="0">
                <a:solidFill>
                  <a:srgbClr val="000000"/>
                </a:solidFill>
                <a:latin typeface="Bodoni MT Black" panose="02070A03080606020203" pitchFamily="18" charset="0"/>
              </a:rPr>
              <a:t>ανον</a:t>
            </a:r>
            <a:r>
              <a:rPr lang="en-US" sz="3600" dirty="0">
                <a:solidFill>
                  <a:srgbClr val="000000"/>
                </a:solidFill>
                <a:latin typeface="Bodoni MT Black" panose="02070A03080606020203" pitchFamily="18" charset="0"/>
              </a:rPr>
              <a:t> (organon) meaning </a:t>
            </a:r>
            <a:r>
              <a:rPr lang="en-US" sz="3600" b="1" i="1" dirty="0">
                <a:solidFill>
                  <a:srgbClr val="000000"/>
                </a:solidFill>
                <a:latin typeface="Bodoni MT Black" panose="02070A03080606020203" pitchFamily="18" charset="0"/>
              </a:rPr>
              <a:t>tool</a:t>
            </a:r>
            <a:r>
              <a:rPr lang="en-US" sz="3600" dirty="0">
                <a:solidFill>
                  <a:srgbClr val="000000"/>
                </a:solidFill>
                <a:latin typeface="Bodoni MT Black" panose="02070A03080606020203" pitchFamily="18" charset="0"/>
              </a:rPr>
              <a:t>.</a:t>
            </a:r>
            <a:br>
              <a:rPr lang="en-US" sz="3600" dirty="0">
                <a:latin typeface="Bodoni MT Black" panose="02070A03080606020203" pitchFamily="18" charset="0"/>
              </a:rPr>
            </a:br>
            <a:br>
              <a:rPr lang="en-US" sz="3600" dirty="0">
                <a:solidFill>
                  <a:srgbClr val="000000"/>
                </a:solidFill>
                <a:latin typeface="Bodoni MT Black" panose="02070A03080606020203" pitchFamily="18" charset="0"/>
              </a:rPr>
            </a:br>
            <a:endParaRPr lang="en-US" sz="3600" dirty="0">
              <a:solidFill>
                <a:srgbClr val="000000"/>
              </a:solidFill>
              <a:latin typeface="Bodoni MT Black" panose="02070A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663575"/>
            <a:ext cx="11552238" cy="28400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Now that we have the ORGANIZATION, do we now have as well the Project Management Tool?</a:t>
            </a:r>
            <a:endParaRPr lang="en-US" sz="48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6250" y="4268788"/>
            <a:ext cx="11244263" cy="190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doni MT" panose="02070603080606020203" pitchFamily="18" charset="0"/>
              </a:rPr>
              <a:t>Can the organization manage the Project?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038" y="381000"/>
            <a:ext cx="11358562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What is the Organizational Structure?</a:t>
            </a:r>
            <a:endParaRPr lang="en-US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13315" name="Subtitle 3"/>
          <p:cNvSpPr>
            <a:spLocks noGrp="1"/>
          </p:cNvSpPr>
          <p:nvPr>
            <p:ph type="subTitle" idx="1"/>
          </p:nvPr>
        </p:nvSpPr>
        <p:spPr bwMode="auto">
          <a:xfrm>
            <a:off x="554038" y="1281113"/>
            <a:ext cx="109855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en-US" sz="3200" b="1">
                <a:solidFill>
                  <a:schemeClr val="tx1"/>
                </a:solidFill>
                <a:latin typeface="Bodoni MT" panose="02070603080606020203" pitchFamily="18" charset="0"/>
              </a:rPr>
              <a:t>determine the modes in which the organization operates and performs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en-US" sz="3200" b="1">
                <a:solidFill>
                  <a:schemeClr val="tx1"/>
                </a:solidFill>
                <a:latin typeface="Bodoni MT" panose="02070603080606020203" pitchFamily="18" charset="0"/>
              </a:rPr>
              <a:t>affects organizational action by: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altLang="en-US" sz="3200" b="1">
              <a:solidFill>
                <a:schemeClr val="tx1"/>
              </a:solidFill>
              <a:latin typeface="Bodoni MT" panose="02070603080606020203" pitchFamily="18" charset="0"/>
            </a:endParaRPr>
          </a:p>
          <a:p>
            <a:pPr lvl="1" algn="l"/>
            <a:r>
              <a:rPr lang="en-US" altLang="en-US" sz="2800">
                <a:solidFill>
                  <a:schemeClr val="tx1"/>
                </a:solidFill>
                <a:latin typeface="Bodoni MT" panose="02070603080606020203" pitchFamily="18" charset="0"/>
              </a:rPr>
              <a:t>1) it provides the foundation on which 	standard operating 	procedures and routines rest; </a:t>
            </a:r>
          </a:p>
          <a:p>
            <a:pPr lvl="1" algn="l"/>
            <a:r>
              <a:rPr lang="en-US" altLang="en-US" sz="2800">
                <a:solidFill>
                  <a:schemeClr val="tx1"/>
                </a:solidFill>
                <a:latin typeface="Bodoni MT" panose="02070603080606020203" pitchFamily="18" charset="0"/>
              </a:rPr>
              <a:t>2) it determines which individuals get to participate in which 	decision-making processes, and thus to what extent their views shape the organization’s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3"/>
          <p:cNvSpPr>
            <a:spLocks noGrp="1"/>
          </p:cNvSpPr>
          <p:nvPr>
            <p:ph type="subTitle" idx="1"/>
          </p:nvPr>
        </p:nvSpPr>
        <p:spPr bwMode="auto">
          <a:xfrm>
            <a:off x="481013" y="1787525"/>
            <a:ext cx="11153775" cy="408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chemeClr val="tx1"/>
                </a:solidFill>
                <a:latin typeface="Bodoni MT" panose="02070603080606020203" pitchFamily="18" charset="0"/>
              </a:rPr>
              <a:t>Divergence in the set organizational structure and the actual operations decreases performance of a growing organization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altLang="en-US" sz="3200">
              <a:solidFill>
                <a:schemeClr val="tx1"/>
              </a:solidFill>
              <a:latin typeface="Bodoni MT" panose="020706030806060202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chemeClr val="tx1"/>
                </a:solidFill>
                <a:latin typeface="Bodoni MT" panose="02070603080606020203" pitchFamily="18" charset="0"/>
              </a:rPr>
              <a:t>Organizational structures must be adaptive to process requirements, aiming to optimize the ratio of effort and input to output.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47713" y="614363"/>
            <a:ext cx="9117012" cy="8794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Bodoni MT Black" panose="02070A03080606020203" pitchFamily="18" charset="0"/>
              </a:rPr>
              <a:t>Organizational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2D8CFD3-ADD0-48CF-858E-F3C139B0469A}" vid="{9FBB2EC8-EE45-451C-ADC2-0331A9E589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ASDSW template</Template>
  <TotalTime>1127</TotalTime>
  <Words>1108</Words>
  <Application>Microsoft Office PowerPoint</Application>
  <PresentationFormat>Widescreen</PresentationFormat>
  <Paragraphs>341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Calibri</vt:lpstr>
      <vt:lpstr>Arial</vt:lpstr>
      <vt:lpstr>Calibri Light</vt:lpstr>
      <vt:lpstr>Wingdings</vt:lpstr>
      <vt:lpstr>Bookman Old Style</vt:lpstr>
      <vt:lpstr>Bodoni MT Black</vt:lpstr>
      <vt:lpstr>Andalus</vt:lpstr>
      <vt:lpstr>Bodoni MT</vt:lpstr>
      <vt:lpstr>Tahoma</vt:lpstr>
      <vt:lpstr>Office Theme</vt:lpstr>
      <vt:lpstr>C:\Users\Jun\Desktop\P0011 Zambales LP Water Syste\Proposal\Appendix C Schedule.pdf</vt:lpstr>
      <vt:lpstr>Project Management</vt:lpstr>
      <vt:lpstr>PowerPoint Presentation</vt:lpstr>
      <vt:lpstr>Project Management</vt:lpstr>
      <vt:lpstr>HOW do we manage a  Project?   Who manages a Project?</vt:lpstr>
      <vt:lpstr>Organizing to create the tool for Project Management</vt:lpstr>
      <vt:lpstr>Organization – is a social arrangement which pursues:        - collective goals      - controls its own performance      - has a boundary separating it from its        environment.    The word itself is derived from the Greek word ὄργανον (organon) meaning tool.  </vt:lpstr>
      <vt:lpstr>Now that we have the ORGANIZATION, do we now have as well the Project Management Tool?</vt:lpstr>
      <vt:lpstr>What is the Organizational Structure?</vt:lpstr>
      <vt:lpstr>Organizational Structure</vt:lpstr>
      <vt:lpstr>PowerPoint Presentation</vt:lpstr>
      <vt:lpstr>PowerPoint Presentation</vt:lpstr>
      <vt:lpstr>Project Management</vt:lpstr>
      <vt:lpstr>Monitoring</vt:lpstr>
      <vt:lpstr>PowerPoint Presentation</vt:lpstr>
      <vt:lpstr>PowerPoint Presentation</vt:lpstr>
      <vt:lpstr>Implementation of the Plan</vt:lpstr>
      <vt:lpstr>PowerPoint Presentation</vt:lpstr>
      <vt:lpstr>PowerPoint Presentation</vt:lpstr>
      <vt:lpstr>Reporting</vt:lpstr>
      <vt:lpstr>PowerPoint Presentation</vt:lpstr>
      <vt:lpstr>Project Manager</vt:lpstr>
      <vt:lpstr>Risk Management</vt:lpstr>
      <vt:lpstr>PowerPoint Presentation</vt:lpstr>
      <vt:lpstr>PowerPoint Presentation</vt:lpstr>
      <vt:lpstr>PowerPoint Presentation</vt:lpstr>
      <vt:lpstr>PowerPoint Presentation</vt:lpstr>
      <vt:lpstr>Why be a Project Manager</vt:lpstr>
      <vt:lpstr>Why be a Project Manager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</dc:creator>
  <cp:lastModifiedBy>Sein</cp:lastModifiedBy>
  <cp:revision>77</cp:revision>
  <dcterms:created xsi:type="dcterms:W3CDTF">2015-03-12T07:28:18Z</dcterms:created>
  <dcterms:modified xsi:type="dcterms:W3CDTF">2016-07-18T07:52:56Z</dcterms:modified>
</cp:coreProperties>
</file>