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8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pEFZCph4Jw51XqXtDIv8HA==" hashData="8KVMr+IOSDw1WerpmCmKaKDnSWyBTtnmOf2LaSPFRSEaJojgHmL08Eslao+BvIZtDKBAy/IGjN+6u8m2/dy6RA=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258D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89CB98-AADB-4E16-9BE9-0D8EA04372D7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CAAEA0A-BF62-4F58-A5F4-660E4EEAF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257300" y="1854200"/>
            <a:ext cx="9334500" cy="4051300"/>
          </a:xfrm>
          <a:prstGeom prst="rect">
            <a:avLst/>
          </a:prstGeom>
        </p:spPr>
        <p:txBody>
          <a:bodyPr/>
          <a:lstStyle>
            <a:lvl1pPr marL="457200" indent="-457200">
              <a:buFontTx/>
              <a:buChar char="-"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1257300" y="800100"/>
            <a:ext cx="9334500" cy="86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713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96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838200" y="2057400"/>
            <a:ext cx="10515600" cy="3492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514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834" y="4371975"/>
            <a:ext cx="868256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00" y="617220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172200"/>
            <a:ext cx="447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80000" y="617220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4F268-6D70-4E55-B75E-10367153AE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911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391834" y="4371975"/>
            <a:ext cx="868256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8229600" y="617220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09600" y="6172200"/>
            <a:ext cx="447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080000" y="6172200"/>
            <a:ext cx="2438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773A2-C1FF-4E6B-B38D-0C7339B759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73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996238" y="223838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21A76-A35B-40A1-9502-AF9B94C7936E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188075" y="5851525"/>
            <a:ext cx="46704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99188" y="223838"/>
            <a:ext cx="17764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CD838-0824-4D8A-B7F8-50EE8F345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8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8ECEF"/>
            </a:gs>
            <a:gs pos="17999">
              <a:srgbClr val="A8ECEF"/>
            </a:gs>
            <a:gs pos="75000">
              <a:srgbClr val="FBFBFB"/>
            </a:gs>
            <a:gs pos="100000">
              <a:srgbClr val="D0D0D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0" y="6350000"/>
            <a:ext cx="9271000" cy="368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i="1" kern="120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Empowered communities taking responsibility to improve their quality of life and managing their resources and capacities</a:t>
            </a:r>
          </a:p>
        </p:txBody>
      </p:sp>
      <p:pic>
        <p:nvPicPr>
          <p:cNvPr id="1027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1" b="8379"/>
          <a:stretch>
            <a:fillRect/>
          </a:stretch>
        </p:blipFill>
        <p:spPr bwMode="auto">
          <a:xfrm>
            <a:off x="9067800" y="6096000"/>
            <a:ext cx="3060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Wingdings" panose="05000000000000000000" pitchFamily="2" charset="2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49363" y="1906588"/>
            <a:ext cx="10033000" cy="1481137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7200" dirty="0">
                <a:latin typeface="Bodoni MT Black" panose="02070A03080606020203" pitchFamily="18" charset="0"/>
              </a:rPr>
              <a:t>WHY PLANS FAIL</a:t>
            </a:r>
            <a:r>
              <a:rPr lang="en-US" sz="8800" dirty="0">
                <a:latin typeface="Bodoni MT Black" panose="02070A03080606020203" pitchFamily="18" charset="0"/>
              </a:rPr>
              <a:t>?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Erika\Downloads\0008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788" y="166688"/>
            <a:ext cx="5184775" cy="46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244136" y="4503091"/>
            <a:ext cx="3456972" cy="923330"/>
          </a:xfrm>
          <a:prstGeom prst="rect">
            <a:avLst/>
          </a:prstGeom>
          <a:gradFill>
            <a:gsLst>
              <a:gs pos="0">
                <a:srgbClr val="A8ECEF"/>
              </a:gs>
              <a:gs pos="17999">
                <a:srgbClr val="A8ECEF"/>
              </a:gs>
              <a:gs pos="75000">
                <a:srgbClr val="FBFBFB"/>
              </a:gs>
              <a:gs pos="100000">
                <a:srgbClr val="D0D0D0"/>
              </a:gs>
            </a:gsLst>
            <a:lin ang="54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you!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92138" y="817563"/>
            <a:ext cx="11282362" cy="16002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3600" u="sng" dirty="0">
                <a:latin typeface="Bodoni MT Black" panose="02070A03080606020203" pitchFamily="18" charset="0"/>
              </a:rPr>
              <a:t>1. Ineffective project planning and preparation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901700" y="1944688"/>
            <a:ext cx="9091613" cy="414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en-US" altLang="en-US" sz="3200" dirty="0">
                <a:latin typeface="Bodoni MT" panose="02070603080606020203" pitchFamily="18" charset="0"/>
              </a:rPr>
              <a:t>Inappropriate/ineffective identification and preparation procedures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en-US" altLang="en-US" sz="3200" dirty="0">
              <a:latin typeface="Bodoni MT" panose="020706030806060202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en-US" altLang="en-US" sz="3200" dirty="0">
                <a:latin typeface="Bodoni MT" panose="02070603080606020203" pitchFamily="18" charset="0"/>
              </a:rPr>
              <a:t>Insufficient analysis, assessment and technical appraisal to provide required information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en-US" altLang="en-US" sz="3200" dirty="0">
              <a:latin typeface="Bodoni MT" panose="020706030806060202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en-US" altLang="en-US" sz="3200" dirty="0">
                <a:latin typeface="Bodoni MT" panose="02070603080606020203" pitchFamily="18" charset="0"/>
              </a:rPr>
              <a:t>Inadequate setting of project goals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09613" y="703263"/>
            <a:ext cx="10880725" cy="14478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3600" u="sng" dirty="0">
                <a:latin typeface="Bodoni MT Black" panose="02070A03080606020203" pitchFamily="18" charset="0"/>
              </a:rPr>
              <a:t>2. Faulty appraisal and selection procedure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863600" y="1601788"/>
            <a:ext cx="10302875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Unclear/undefined Objectives and expected outputs 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3200">
              <a:latin typeface="Bodoni MT" panose="020706030806060202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Over emphasis on economic and  technical criteria neglecting administrative, social and cultural impact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altLang="en-US" sz="3200">
              <a:latin typeface="Bodoni MT" panose="020706030806060202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Promotion of pet project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altLang="en-US" sz="3200">
              <a:latin typeface="Bodoni MT" panose="020706030806060202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en-US" sz="3400">
                <a:latin typeface="Bodoni MT" panose="02070603080606020203" pitchFamily="18" charset="0"/>
              </a:rPr>
              <a:t>Difficulty of estimating true cost of capital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927100" y="682625"/>
            <a:ext cx="8001000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3600" u="sng" dirty="0">
                <a:latin typeface="Bodoni MT Black" panose="02070A03080606020203" pitchFamily="18" charset="0"/>
              </a:rPr>
              <a:t>3. Defective Project Design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733425" y="1627188"/>
            <a:ext cx="11204575" cy="4724400"/>
          </a:xfrm>
        </p:spPr>
        <p:txBody>
          <a:bodyPr rtlCol="0">
            <a:noAutofit/>
          </a:bodyPr>
          <a:lstStyle/>
          <a:p>
            <a:pPr marL="274320" indent="-45720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dirty="0">
                <a:latin typeface="Bodoni MT" panose="02070603080606020203" pitchFamily="18" charset="0"/>
              </a:rPr>
              <a:t>Project design inappropriate to local conditions, needs and capacities</a:t>
            </a:r>
          </a:p>
          <a:p>
            <a:pPr marL="274320" indent="-457200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n-US" dirty="0">
              <a:latin typeface="Bodoni MT" panose="02070603080606020203" pitchFamily="18" charset="0"/>
            </a:endParaRPr>
          </a:p>
          <a:p>
            <a:pPr marL="274320" indent="-45720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dirty="0">
                <a:latin typeface="Bodoni MT" panose="02070603080606020203" pitchFamily="18" charset="0"/>
              </a:rPr>
              <a:t>Under estimation of resource needs and insufficient allowance for resource demand</a:t>
            </a:r>
          </a:p>
          <a:p>
            <a:pPr marL="274320" indent="-45720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n-US" dirty="0">
              <a:latin typeface="Bodoni MT" panose="02070603080606020203" pitchFamily="18" charset="0"/>
            </a:endParaRPr>
          </a:p>
          <a:p>
            <a:pPr marL="274320" indent="-45720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dirty="0">
                <a:latin typeface="Bodoni MT" panose="02070603080606020203" pitchFamily="18" charset="0"/>
              </a:rPr>
              <a:t>Failure to select adequate baseline data and developmental indicators</a:t>
            </a:r>
          </a:p>
          <a:p>
            <a:pPr marL="822960" lvl="1" indent="-457200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n-US" sz="2800" dirty="0">
              <a:latin typeface="Bodoni MT" panose="02070603080606020203" pitchFamily="18" charset="0"/>
            </a:endParaRPr>
          </a:p>
          <a:p>
            <a:pPr marL="274320" indent="-457200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dirty="0">
                <a:latin typeface="Bodoni MT" panose="02070603080606020203" pitchFamily="18" charset="0"/>
              </a:rPr>
              <a:t>Lack of contingency planning to meet emergencies or unanticipated delays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en-US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5988" y="738188"/>
            <a:ext cx="10094912" cy="11430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4000" u="sng" dirty="0">
                <a:latin typeface="Bodoni MT Black" panose="02070A03080606020203" pitchFamily="18" charset="0"/>
              </a:rPr>
              <a:t>4. Problems in start up and activation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1108075" y="1747838"/>
            <a:ext cx="9980613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Failure to define the relationship of the project organization to institutional and administrative structure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3200">
              <a:latin typeface="Bodoni MT" panose="020706030806060202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Insufficient analysis and comparison of alternative methods in attaining the objectives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3200">
              <a:latin typeface="Bodoni MT" panose="020706030806060202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Inadequate organizational planning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473075"/>
            <a:ext cx="10882312" cy="20574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4000" dirty="0"/>
              <a:t>  </a:t>
            </a:r>
            <a:r>
              <a:rPr lang="en-US" sz="3600" u="sng" dirty="0">
                <a:latin typeface="Bodoni MT Black" panose="02070A03080606020203" pitchFamily="18" charset="0"/>
              </a:rPr>
              <a:t>5. Inadequate project execution, operation and supervision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1171575" y="2135188"/>
            <a:ext cx="9879013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Cost over-runs due to delay in project implementation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3200">
              <a:latin typeface="Bodoni MT" panose="020706030806060202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Failure to maintain adequate information flows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3200">
              <a:latin typeface="Bodoni MT" panose="020706030806060202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Lack of adequate trained and competent project managers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1171575" y="2200275"/>
            <a:ext cx="9337675" cy="4068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Inadequate resource and work scheduling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3200">
              <a:latin typeface="Bodoni MT" panose="020706030806060202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High turn over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3200">
              <a:latin typeface="Bodoni MT" panose="020706030806060202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Conflict among project staff, administrators and professional staff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altLang="en-US">
              <a:latin typeface="Bodoni MT" panose="02070603080606020203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473075"/>
            <a:ext cx="10882312" cy="20574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4000" dirty="0"/>
              <a:t>  </a:t>
            </a:r>
            <a:r>
              <a:rPr lang="en-US" sz="3600" u="sng" dirty="0">
                <a:latin typeface="Bodoni MT Black" panose="02070A03080606020203" pitchFamily="18" charset="0"/>
              </a:rPr>
              <a:t>5. Inadequate project execution, operation and supervision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75" y="625475"/>
            <a:ext cx="10040938" cy="16002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3600" u="sng" dirty="0">
                <a:latin typeface="Bodoni MT Black" panose="02070A03080606020203" pitchFamily="18" charset="0"/>
              </a:rPr>
              <a:t>6. Inadequate or ineffective external coordination of project activities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1095375" y="2470150"/>
            <a:ext cx="9902825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Insufficient coordination among organizations operating projects and programs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altLang="en-US" sz="3200">
              <a:latin typeface="Bodoni MT" panose="020706030806060202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Political interference in construction or internal operation of project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altLang="en-US">
              <a:latin typeface="Bodoni MT" panose="02070603080606020203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12775"/>
            <a:ext cx="10674350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3400" dirty="0"/>
              <a:t>    </a:t>
            </a:r>
            <a:r>
              <a:rPr lang="en-US" sz="3600" u="sng" dirty="0">
                <a:latin typeface="Bodoni MT Black" panose="02070A03080606020203" pitchFamily="18" charset="0"/>
              </a:rPr>
              <a:t>7. Deficiencies in diffusion and evaluation of project results and follow-up actions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1017588" y="2133600"/>
            <a:ext cx="9517062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Poor internal reporting and monitoring procedures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3200">
              <a:latin typeface="Bodoni MT" panose="020706030806060202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Failure to train and retain personnel following project completion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3200">
              <a:latin typeface="Bodoni MT" panose="020706030806060202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altLang="en-US" sz="3200">
                <a:latin typeface="Bodoni MT" panose="02070603080606020203" pitchFamily="18" charset="0"/>
              </a:rPr>
              <a:t>Inadequate or ineffective project post evaluation methods and procedures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1331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set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2D8CFD3-ADD0-48CF-858E-F3C139B0469A}" vid="{9FBB2EC8-EE45-451C-ADC2-0331A9E589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ASDSW template</Template>
  <TotalTime>955</TotalTime>
  <Words>277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Calibri</vt:lpstr>
      <vt:lpstr>Arial</vt:lpstr>
      <vt:lpstr>Calibri Light</vt:lpstr>
      <vt:lpstr>Wingdings</vt:lpstr>
      <vt:lpstr>Bookman Old Style</vt:lpstr>
      <vt:lpstr>Bodoni MT Black</vt:lpstr>
      <vt:lpstr>Bodoni MT</vt:lpstr>
      <vt:lpstr>Office Theme</vt:lpstr>
      <vt:lpstr>WHY PLANS FAIL?</vt:lpstr>
      <vt:lpstr>1. Ineffective project planning and preparation</vt:lpstr>
      <vt:lpstr>2. Faulty appraisal and selection procedure</vt:lpstr>
      <vt:lpstr>3. Defective Project Design</vt:lpstr>
      <vt:lpstr>4. Problems in start up and activation</vt:lpstr>
      <vt:lpstr>  5. Inadequate project execution, operation and supervision</vt:lpstr>
      <vt:lpstr>  5. Inadequate project execution, operation and supervision</vt:lpstr>
      <vt:lpstr>6. Inadequate or ineffective external coordination of project activities</vt:lpstr>
      <vt:lpstr>    7. Deficiencies in diffusion and evaluation of project results and follow-up actions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</dc:creator>
  <cp:lastModifiedBy>Sein</cp:lastModifiedBy>
  <cp:revision>69</cp:revision>
  <dcterms:created xsi:type="dcterms:W3CDTF">2015-03-12T07:28:18Z</dcterms:created>
  <dcterms:modified xsi:type="dcterms:W3CDTF">2016-07-18T07:50:55Z</dcterms:modified>
</cp:coreProperties>
</file>